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35"/>
  </p:notesMasterIdLst>
  <p:sldIdLst>
    <p:sldId id="256" r:id="rId2"/>
    <p:sldId id="403" r:id="rId3"/>
    <p:sldId id="499" r:id="rId4"/>
    <p:sldId id="508" r:id="rId5"/>
    <p:sldId id="581" r:id="rId6"/>
    <p:sldId id="595" r:id="rId7"/>
    <p:sldId id="596" r:id="rId8"/>
    <p:sldId id="557" r:id="rId9"/>
    <p:sldId id="556" r:id="rId10"/>
    <p:sldId id="584" r:id="rId11"/>
    <p:sldId id="585" r:id="rId12"/>
    <p:sldId id="586" r:id="rId13"/>
    <p:sldId id="587" r:id="rId14"/>
    <p:sldId id="588" r:id="rId15"/>
    <p:sldId id="560" r:id="rId16"/>
    <p:sldId id="571" r:id="rId17"/>
    <p:sldId id="569" r:id="rId18"/>
    <p:sldId id="567" r:id="rId19"/>
    <p:sldId id="589" r:id="rId20"/>
    <p:sldId id="570" r:id="rId21"/>
    <p:sldId id="590" r:id="rId22"/>
    <p:sldId id="561" r:id="rId23"/>
    <p:sldId id="573" r:id="rId24"/>
    <p:sldId id="572" r:id="rId25"/>
    <p:sldId id="576" r:id="rId26"/>
    <p:sldId id="591" r:id="rId27"/>
    <p:sldId id="593" r:id="rId28"/>
    <p:sldId id="577" r:id="rId29"/>
    <p:sldId id="594" r:id="rId30"/>
    <p:sldId id="563" r:id="rId31"/>
    <p:sldId id="579" r:id="rId32"/>
    <p:sldId id="564" r:id="rId33"/>
    <p:sldId id="580" r:id="rId3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A2C5"/>
    <a:srgbClr val="EF7D1D"/>
    <a:srgbClr val="025249"/>
    <a:srgbClr val="5AB88F"/>
    <a:srgbClr val="9E60B8"/>
    <a:srgbClr val="D4EBE9"/>
    <a:srgbClr val="41719C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41"/>
    <p:restoredTop sz="90743" autoAdjust="0"/>
  </p:normalViewPr>
  <p:slideViewPr>
    <p:cSldViewPr snapToGrid="0" snapToObjects="1">
      <p:cViewPr varScale="1">
        <p:scale>
          <a:sx n="104" d="100"/>
          <a:sy n="104" d="100"/>
        </p:scale>
        <p:origin x="208" y="8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03.06.18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93093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11285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4193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3335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41793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12364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5207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8923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45376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658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88059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5753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05812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13691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30190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155670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06452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70287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48823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6200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2756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1770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0387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006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33262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1731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41771EBB-174B-3F46-B136-878334237F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3"/>
          <a:stretch/>
        </p:blipFill>
        <p:spPr>
          <a:xfrm>
            <a:off x="11162" y="1658"/>
            <a:ext cx="9894838" cy="685634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908018" cy="6067777"/>
          </a:xfrm>
          <a:prstGeom prst="rect">
            <a:avLst/>
          </a:prstGeom>
          <a:solidFill>
            <a:srgbClr val="D4EBE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450964" y="307263"/>
            <a:ext cx="9905999" cy="4300450"/>
            <a:chOff x="-449395" y="63799"/>
            <a:chExt cx="9905999" cy="4300450"/>
          </a:xfrm>
        </p:grpSpPr>
        <p:sp>
          <p:nvSpPr>
            <p:cNvPr id="3" name="Rechteck 2"/>
            <p:cNvSpPr/>
            <p:nvPr/>
          </p:nvSpPr>
          <p:spPr>
            <a:xfrm>
              <a:off x="-449395" y="713972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Stitching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074644" y="63799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965787" y="3964139"/>
              <a:ext cx="51825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meetup</a:t>
              </a:r>
              <a:r>
                <a:rPr lang="de-DE" sz="2000" b="1" dirty="0">
                  <a:solidFill>
                    <a:srgbClr val="025249"/>
                  </a:solidFill>
                </a:rPr>
                <a:t>-schema-</a:t>
              </a:r>
              <a:r>
                <a:rPr lang="de-DE" sz="2000" b="1" dirty="0" err="1">
                  <a:solidFill>
                    <a:srgbClr val="025249"/>
                  </a:solidFill>
                </a:rPr>
                <a:t>stitching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068245" y="2678744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with</a:t>
              </a:r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 Apollo </a:t>
              </a:r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074643" y="504834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Schema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4" name="Rechteck 13">
            <a:extLst>
              <a:ext uri="{FF2B5EF4-FFF2-40B4-BE49-F238E27FC236}">
                <a16:creationId xmlns:a16="http://schemas.microsoft.com/office/drawing/2014/main" id="{F2C29817-A604-7741-BB2A-62334574182F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GraphQL</a:t>
            </a:r>
            <a:r>
              <a:rPr lang="de-DE" sz="1400" spc="80" dirty="0">
                <a:solidFill>
                  <a:srgbClr val="D4EBE9"/>
                </a:solidFill>
              </a:rPr>
              <a:t> </a:t>
            </a:r>
            <a:r>
              <a:rPr lang="de-DE" sz="1400" spc="80" dirty="0" err="1">
                <a:solidFill>
                  <a:srgbClr val="D4EBE9"/>
                </a:solidFill>
              </a:rPr>
              <a:t>Meetup</a:t>
            </a:r>
            <a:r>
              <a:rPr lang="de-DE" sz="1400" spc="80" dirty="0">
                <a:solidFill>
                  <a:srgbClr val="D4EBE9"/>
                </a:solidFill>
              </a:rPr>
              <a:t> Hamburg | June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Remote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1.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Configure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Network Connection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35175" y="2327610"/>
            <a:ext cx="9717932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"apollo-link-http";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node-fetch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link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new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HttpLink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uri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fetch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(link);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link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1418230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Remote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2. Run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introspection</a:t>
            </a:r>
            <a:r>
              <a:rPr lang="de-DE" sz="20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sz="2000" b="1" i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Standard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retrieving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35175" y="2327610"/>
            <a:ext cx="9717932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"apollo-link-http";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node-fetch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link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introspectSchema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(link);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link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1816897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Remote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3. Create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executable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Executable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Apollo's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abstraction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35175" y="2327610"/>
            <a:ext cx="9717932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"apollo-link-http";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node-fetch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link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(link);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makeRemoteExecutableSchema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link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9673991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Remote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4. Create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Need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each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remote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endpoint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35175" y="2327610"/>
            <a:ext cx="9717932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"apollo-link-http";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node-fetch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link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(link);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link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9010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</a:t>
            </a:r>
            <a:r>
              <a:rPr lang="de-DE" sz="1400" b="1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9020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1040470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Stitcher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Create a "Remote Schema"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409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612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Root-Fields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overall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Type 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{System}Status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7427122-930B-834E-AD88-DC200EE2C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816" y="1579560"/>
            <a:ext cx="5129943" cy="483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6838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Root-Fields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Type 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{System}Status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Root-Field 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system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sz="2000" b="1" i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tatus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B840C8F-05C7-0848-9230-75700797D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816" y="1579559"/>
            <a:ext cx="5577840" cy="550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21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1. </a:t>
            </a:r>
            <a:r>
              <a:rPr lang="de-DE" sz="20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transformSchema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runs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list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Transform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operations</a:t>
            </a:r>
            <a:endParaRPr lang="de-DE" sz="20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panose="020B0503030403020204" pitchFamily="34" charset="77"/>
              </a:rPr>
              <a:t>Returns 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panose="020B0503030403020204" pitchFamily="34" charset="77"/>
              </a:rPr>
              <a:t> Apollo Schema 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instance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36625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                 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transformSchema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[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])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785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</a:rPr>
              <a:t>2.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</a:rPr>
              <a:t>Rename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</a:rPr>
              <a:t> Type 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{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System}Status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36625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[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RenameTypes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ProcessInfo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? `${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),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op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=&gt;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=== "ping" ? : `${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)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119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3.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Root-Field 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{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s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ystem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}Status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? `${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),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RenameRootFields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"ping" ? : `${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26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477006" y="420867"/>
            <a:ext cx="4951997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4. Run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transformation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Schemas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4308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? `${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),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"ping" ? : `${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"Beer");</a:t>
            </a: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3531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Stitcher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Create a "Remote Schema"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6752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Beer Schema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CD4548C-FA88-3A46-92F5-B06C14F4F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641" y="2328162"/>
            <a:ext cx="5759456" cy="319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3136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612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Beer Schema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</a:rPr>
              <a:t>Implementation: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Delegate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API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6576554-EA6D-A345-9A61-B394A4529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641" y="2328163"/>
            <a:ext cx="5744718" cy="423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285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1.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Extend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field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Beer Schema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 type 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</a:rPr>
              <a:t>Beer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  <a:r>
              <a:rPr lang="de-DE" sz="140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`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104563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2. Add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Naming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convention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in "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regular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" Apollo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type 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</a:t>
            </a:r>
            <a:r>
              <a:rPr lang="de-DE" sz="1400" b="1" dirty="0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  <a:r>
              <a:rPr lang="de-DE" sz="1400" b="1" dirty="0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BeerFragment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on Beer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info.mergeInfo.delegateToSchema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operation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ratingsForBeer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parent.id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4411919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3.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Fragment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needed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Ensures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type Beer 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Beer: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`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BeerFragment</a:t>
            </a:r>
            <a:r>
              <a:rPr lang="de-DE" sz="14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on Beer {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info.mergeInfo.delegateToSchema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operation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fieldName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ratingsForBeer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parent.id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10330778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4.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Delegate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execution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("Rating"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)</a:t>
            </a:r>
            <a:endParaRPr lang="de-DE" sz="20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type Beer 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Beer: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on Beer {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info.mergeInfo.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delegateToSchema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operation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fieldName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ratingsForBeer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beerId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parent.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687161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type Beer 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Beer: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on Beer {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info.mergeInfo.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delegateToSchema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operation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fieldName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ratingsForBeer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beerId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parent.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AB19AC2-F2FE-2F49-AAE4-2F699803ADBE}"/>
              </a:ext>
            </a:extLst>
          </p:cNvPr>
          <p:cNvSpPr txBox="1"/>
          <p:nvPr/>
        </p:nvSpPr>
        <p:spPr>
          <a:xfrm>
            <a:off x="5440680" y="5020056"/>
            <a:ext cx="4134465" cy="1600438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Runs on Rating Schema: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</a:rPr>
              <a:t> </a:t>
            </a:r>
          </a:p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ratingsForBeer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...)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...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11EB290-924E-0644-B0E6-6AAF846FD7A0}"/>
              </a:ext>
            </a:extLst>
          </p:cNvPr>
          <p:cNvCxnSpPr/>
          <p:nvPr/>
        </p:nvCxnSpPr>
        <p:spPr>
          <a:xfrm flipH="1" flipV="1">
            <a:off x="4782312" y="4471416"/>
            <a:ext cx="1097280" cy="539496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6B7B3DD9-F18D-3B4E-86AE-D6C9DE67EB3D}"/>
              </a:ext>
            </a:extLst>
          </p:cNvPr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4.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Delegate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execution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("Rating"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)</a:t>
            </a:r>
            <a:endParaRPr lang="de-DE" sz="20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2122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Stitcher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Create a "Remote Schema"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458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Code: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graphql-stitching-example</a:t>
            </a:r>
            <a:endParaRPr lang="de-DE" sz="1600" cap="none" spc="1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6F90935-74A6-2749-B085-467E22238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271" y="145913"/>
            <a:ext cx="4356372" cy="4859944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Recap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Create, Transform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Link Schemas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241368-78FF-954C-AE9A-93842B67FEED}"/>
              </a:ext>
            </a:extLst>
          </p:cNvPr>
          <p:cNvSpPr/>
          <p:nvPr/>
        </p:nvSpPr>
        <p:spPr>
          <a:xfrm>
            <a:off x="317769" y="2474115"/>
            <a:ext cx="9254248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("localhost:9020/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"Beer");</a:t>
            </a: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"Rating");</a:t>
            </a:r>
          </a:p>
          <a:p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 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mergedSchema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linkedTypeDefs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],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});      </a:t>
            </a:r>
          </a:p>
        </p:txBody>
      </p:sp>
    </p:spTree>
    <p:extLst>
      <p:ext uri="{BB962C8B-B14F-4D97-AF65-F5344CB8AC3E}">
        <p14:creationId xmlns:p14="http://schemas.microsoft.com/office/powerpoint/2010/main" val="37816960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1.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</a:rPr>
              <a:t>Merge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</a:rPr>
              <a:t> Schemas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</a:rPr>
              <a:t>together</a:t>
            </a:r>
            <a:endParaRPr lang="de-DE" sz="2000" b="1" dirty="0">
              <a:solidFill>
                <a:srgbClr val="EF7D1D"/>
              </a:solidFill>
              <a:latin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9254248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"Beer");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 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);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mergedSchema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mergeSchemas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linkedTypeDefs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],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linkedResolvers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})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;      </a:t>
            </a:r>
          </a:p>
        </p:txBody>
      </p:sp>
    </p:spTree>
    <p:extLst>
      <p:ext uri="{BB962C8B-B14F-4D97-AF65-F5344CB8AC3E}">
        <p14:creationId xmlns:p14="http://schemas.microsoft.com/office/powerpoint/2010/main" val="33179795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Publish</a:t>
            </a:r>
            <a:r>
              <a:rPr lang="de-DE" dirty="0"/>
              <a:t> </a:t>
            </a:r>
            <a:r>
              <a:rPr lang="de-DE" dirty="0" err="1"/>
              <a:t>merged</a:t>
            </a:r>
            <a:r>
              <a:rPr lang="de-DE" dirty="0"/>
              <a:t> Schema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Publish</a:t>
            </a:r>
            <a:r>
              <a:rPr lang="de-DE" sz="2000" b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</a:t>
            </a:r>
            <a:endParaRPr lang="de-DE" sz="2000" dirty="0">
              <a:solidFill>
                <a:srgbClr val="EF7D1D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HTTP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Express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9254248" cy="30162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graphqlExpress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"apollo-server-express";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express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"express";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bodyParser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"body-parser";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mergedSchema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(. . .);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app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express();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app.use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("/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bodyParser.json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(),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graphqlExpress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mergedSchema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app.listen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(PORT);</a:t>
            </a:r>
          </a:p>
        </p:txBody>
      </p:sp>
    </p:spTree>
    <p:extLst>
      <p:ext uri="{BB962C8B-B14F-4D97-AF65-F5344CB8AC3E}">
        <p14:creationId xmlns:p14="http://schemas.microsoft.com/office/powerpoint/2010/main" val="10565389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41771EBB-174B-3F46-B136-878334237F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3"/>
          <a:stretch/>
        </p:blipFill>
        <p:spPr>
          <a:xfrm>
            <a:off x="11162" y="1658"/>
            <a:ext cx="9894838" cy="685634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3180" y="0"/>
            <a:ext cx="9906000" cy="6067777"/>
          </a:xfrm>
          <a:prstGeom prst="rect">
            <a:avLst/>
          </a:prstGeom>
          <a:solidFill>
            <a:srgbClr val="D4EBE9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2C29817-A604-7741-BB2A-62334574182F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1ECEB1A-1AE9-8844-9CDC-0C4EC9E148A9}"/>
              </a:ext>
            </a:extLst>
          </p:cNvPr>
          <p:cNvSpPr/>
          <p:nvPr/>
        </p:nvSpPr>
        <p:spPr>
          <a:xfrm>
            <a:off x="0" y="3126430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5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5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5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29A5DC3-7080-5444-9D2F-B08A1091099A}"/>
              </a:ext>
            </a:extLst>
          </p:cNvPr>
          <p:cNvSpPr/>
          <p:nvPr/>
        </p:nvSpPr>
        <p:spPr>
          <a:xfrm>
            <a:off x="117415" y="4877279"/>
            <a:ext cx="5964197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meetup</a:t>
            </a:r>
            <a:r>
              <a:rPr lang="de-DE" sz="2000" b="1" dirty="0">
                <a:solidFill>
                  <a:srgbClr val="41719C"/>
                </a:solidFill>
              </a:rPr>
              <a:t>-schema-</a:t>
            </a:r>
            <a:r>
              <a:rPr lang="de-DE" sz="2000" b="1" dirty="0" err="1">
                <a:solidFill>
                  <a:srgbClr val="41719C"/>
                </a:solidFill>
              </a:rPr>
              <a:t>stitching</a:t>
            </a:r>
            <a:endParaRPr lang="de-DE" sz="2000" b="1" dirty="0">
              <a:solidFill>
                <a:srgbClr val="41719C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Sample-Code: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graphql-stitching-example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2C21BF0-1A45-DB41-AD67-524D0C1B72CC}"/>
              </a:ext>
            </a:extLst>
          </p:cNvPr>
          <p:cNvSpPr/>
          <p:nvPr/>
        </p:nvSpPr>
        <p:spPr>
          <a:xfrm>
            <a:off x="0" y="776085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D451A33C-3E6A-5741-ADC1-D60AE79C9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dirty="0"/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8862BC83-2F24-2449-BE43-1796137EFF3C}"/>
              </a:ext>
            </a:extLst>
          </p:cNvPr>
          <p:cNvSpPr txBox="1">
            <a:spLocks/>
          </p:cNvSpPr>
          <p:nvPr/>
        </p:nvSpPr>
        <p:spPr>
          <a:xfrm>
            <a:off x="117415" y="6500184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endParaRPr lang="de-DE" spc="80" dirty="0"/>
          </a:p>
        </p:txBody>
      </p:sp>
    </p:spTree>
    <p:extLst>
      <p:ext uri="{BB962C8B-B14F-4D97-AF65-F5344CB8AC3E}">
        <p14:creationId xmlns:p14="http://schemas.microsoft.com/office/powerpoint/2010/main" val="895995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B6C8580-3E6F-6448-9D23-F9DBDE2EF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192" y="398834"/>
            <a:ext cx="4695616" cy="412452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FCDDF-B168-5F46-830F-2CECFC6B0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Architecture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D567656-3604-D04C-BB3F-90DF716FA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5700" y="837359"/>
            <a:ext cx="5054600" cy="59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14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FCDDF-B168-5F46-830F-2CECFC6B0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Align</a:t>
            </a:r>
            <a:r>
              <a:rPr lang="de-DE" dirty="0"/>
              <a:t> Multiple APIs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D567656-3604-D04C-BB3F-90DF716FA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53"/>
          <a:stretch/>
        </p:blipFill>
        <p:spPr>
          <a:xfrm>
            <a:off x="1937929" y="876691"/>
            <a:ext cx="6030143" cy="5844359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66B6BD43-C57E-354B-88C7-26A528DE648B}"/>
              </a:ext>
            </a:extLst>
          </p:cNvPr>
          <p:cNvSpPr/>
          <p:nvPr/>
        </p:nvSpPr>
        <p:spPr>
          <a:xfrm>
            <a:off x="1937929" y="2413261"/>
            <a:ext cx="1436867" cy="320511"/>
          </a:xfrm>
          <a:prstGeom prst="ellipse">
            <a:avLst/>
          </a:prstGeom>
          <a:noFill/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0498A42-56BE-0646-9B90-41946B279EE3}"/>
              </a:ext>
            </a:extLst>
          </p:cNvPr>
          <p:cNvSpPr/>
          <p:nvPr/>
        </p:nvSpPr>
        <p:spPr>
          <a:xfrm>
            <a:off x="3881422" y="2168110"/>
            <a:ext cx="2161159" cy="471395"/>
          </a:xfrm>
          <a:prstGeom prst="ellipse">
            <a:avLst/>
          </a:prstGeom>
          <a:noFill/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AD19324-9441-9345-93D8-ED7A856D2BCD}"/>
              </a:ext>
            </a:extLst>
          </p:cNvPr>
          <p:cNvSpPr/>
          <p:nvPr/>
        </p:nvSpPr>
        <p:spPr>
          <a:xfrm>
            <a:off x="6107716" y="2292281"/>
            <a:ext cx="1436867" cy="320511"/>
          </a:xfrm>
          <a:prstGeom prst="ellipse">
            <a:avLst/>
          </a:prstGeom>
          <a:noFill/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0FBE283-20D6-C74A-9E04-7B54E1F1A535}"/>
              </a:ext>
            </a:extLst>
          </p:cNvPr>
          <p:cNvSpPr txBox="1"/>
          <p:nvPr/>
        </p:nvSpPr>
        <p:spPr>
          <a:xfrm>
            <a:off x="-26237" y="2179104"/>
            <a:ext cx="1984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Rename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ambigous</a:t>
            </a:r>
            <a:endParaRPr lang="de-DE" dirty="0">
              <a:solidFill>
                <a:srgbClr val="EF7D1D"/>
              </a:solidFill>
              <a:latin typeface="Source Sans Pro" panose="020B0503030403020204" pitchFamily="34" charset="77"/>
            </a:endParaRPr>
          </a:p>
          <a:p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types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and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fields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98E54BF-136B-3843-9129-36C6367E7A32}"/>
              </a:ext>
            </a:extLst>
          </p:cNvPr>
          <p:cNvSpPr/>
          <p:nvPr/>
        </p:nvSpPr>
        <p:spPr>
          <a:xfrm>
            <a:off x="1937928" y="5101471"/>
            <a:ext cx="1436867" cy="320511"/>
          </a:xfrm>
          <a:prstGeom prst="ellipse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738C6A1-D496-4644-8146-9345E900D878}"/>
              </a:ext>
            </a:extLst>
          </p:cNvPr>
          <p:cNvSpPr/>
          <p:nvPr/>
        </p:nvSpPr>
        <p:spPr>
          <a:xfrm>
            <a:off x="1958602" y="6143942"/>
            <a:ext cx="1436867" cy="320511"/>
          </a:xfrm>
          <a:prstGeom prst="ellipse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2673A06-9E1C-9C43-AD2B-27C7F730A25F}"/>
              </a:ext>
            </a:extLst>
          </p:cNvPr>
          <p:cNvSpPr/>
          <p:nvPr/>
        </p:nvSpPr>
        <p:spPr>
          <a:xfrm>
            <a:off x="6027585" y="5261726"/>
            <a:ext cx="1436867" cy="320511"/>
          </a:xfrm>
          <a:prstGeom prst="ellipse">
            <a:avLst/>
          </a:prstGeom>
          <a:noFill/>
          <a:ln w="25400">
            <a:solidFill>
              <a:srgbClr val="57A2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CE56E5-66AF-824A-A514-5C341A29C1D5}"/>
              </a:ext>
            </a:extLst>
          </p:cNvPr>
          <p:cNvSpPr/>
          <p:nvPr/>
        </p:nvSpPr>
        <p:spPr>
          <a:xfrm>
            <a:off x="5986474" y="6279483"/>
            <a:ext cx="1436867" cy="320511"/>
          </a:xfrm>
          <a:prstGeom prst="ellipse">
            <a:avLst/>
          </a:prstGeom>
          <a:noFill/>
          <a:ln w="25400">
            <a:solidFill>
              <a:srgbClr val="57A2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503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FCDDF-B168-5F46-830F-2CECFC6B0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Align</a:t>
            </a:r>
            <a:r>
              <a:rPr lang="de-DE" dirty="0"/>
              <a:t> Multiple APIs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D567656-3604-D04C-BB3F-90DF716FA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53"/>
          <a:stretch/>
        </p:blipFill>
        <p:spPr>
          <a:xfrm>
            <a:off x="1937929" y="876691"/>
            <a:ext cx="6030143" cy="5844359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66B6BD43-C57E-354B-88C7-26A528DE648B}"/>
              </a:ext>
            </a:extLst>
          </p:cNvPr>
          <p:cNvSpPr/>
          <p:nvPr/>
        </p:nvSpPr>
        <p:spPr>
          <a:xfrm>
            <a:off x="1937928" y="2018848"/>
            <a:ext cx="1436867" cy="320511"/>
          </a:xfrm>
          <a:prstGeom prst="ellipse">
            <a:avLst/>
          </a:prstGeom>
          <a:noFill/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0FBE283-20D6-C74A-9E04-7B54E1F1A535}"/>
              </a:ext>
            </a:extLst>
          </p:cNvPr>
          <p:cNvSpPr txBox="1"/>
          <p:nvPr/>
        </p:nvSpPr>
        <p:spPr>
          <a:xfrm>
            <a:off x="-27271" y="1966461"/>
            <a:ext cx="17844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Add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fields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to</a:t>
            </a:r>
            <a:endParaRPr lang="de-DE" dirty="0">
              <a:solidFill>
                <a:srgbClr val="EF7D1D"/>
              </a:solidFill>
              <a:latin typeface="Source Sans Pro" panose="020B0503030403020204" pitchFamily="34" charset="77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existing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types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by</a:t>
            </a:r>
            <a:endParaRPr lang="de-DE" dirty="0">
              <a:solidFill>
                <a:srgbClr val="EF7D1D"/>
              </a:solidFill>
              <a:latin typeface="Source Sans Pro" panose="020B0503030403020204" pitchFamily="34" charset="77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linking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to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</a:p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schemas</a:t>
            </a:r>
            <a:endParaRPr lang="de-DE" dirty="0">
              <a:solidFill>
                <a:srgbClr val="EF7D1D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CE56E5-66AF-824A-A514-5C341A29C1D5}"/>
              </a:ext>
            </a:extLst>
          </p:cNvPr>
          <p:cNvSpPr/>
          <p:nvPr/>
        </p:nvSpPr>
        <p:spPr>
          <a:xfrm>
            <a:off x="5714620" y="5931243"/>
            <a:ext cx="2273548" cy="533210"/>
          </a:xfrm>
          <a:prstGeom prst="ellipse">
            <a:avLst/>
          </a:prstGeom>
          <a:noFill/>
          <a:ln w="25400">
            <a:solidFill>
              <a:srgbClr val="57A2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187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Open-Source-Framework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(JavaScript)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(Schema)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69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Stitcher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Apollo Server...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Create a "Remote Schema"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052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1947</Words>
  <Application>Microsoft Macintosh PowerPoint</Application>
  <PresentationFormat>A4-Papier (210 x 297 mm)</PresentationFormat>
  <Paragraphs>444</Paragraphs>
  <Slides>33</Slides>
  <Notes>29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3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GraphQL Meetup Hamburg | June 2018 | @nilshartmann</vt:lpstr>
      <vt:lpstr>@nilshartmann</vt:lpstr>
      <vt:lpstr>Source Code: https://bit.ly/graphql-stitching-example</vt:lpstr>
      <vt:lpstr>http://localhost:9000</vt:lpstr>
      <vt:lpstr>Architecture</vt:lpstr>
      <vt:lpstr>Align Multiple APIs</vt:lpstr>
      <vt:lpstr>Align Multiple APIs</vt:lpstr>
      <vt:lpstr>Apollo GraphQL</vt:lpstr>
      <vt:lpstr>Tasks</vt:lpstr>
      <vt:lpstr>Create Remote Schemas</vt:lpstr>
      <vt:lpstr>Create Remote Schemas</vt:lpstr>
      <vt:lpstr>Create Remote Schemas</vt:lpstr>
      <vt:lpstr>Create Remote Schemas</vt:lpstr>
      <vt:lpstr>Tasks</vt:lpstr>
      <vt:lpstr>Transforming Schemas</vt:lpstr>
      <vt:lpstr>Transforming Schemas</vt:lpstr>
      <vt:lpstr>Transforming Schemas</vt:lpstr>
      <vt:lpstr>Transforming Schemas</vt:lpstr>
      <vt:lpstr>Transforming Schemas</vt:lpstr>
      <vt:lpstr>Transforming Schemas</vt:lpstr>
      <vt:lpstr>Tasks</vt:lpstr>
      <vt:lpstr>Link Schemas</vt:lpstr>
      <vt:lpstr>Link Schemas</vt:lpstr>
      <vt:lpstr>Link Schemas</vt:lpstr>
      <vt:lpstr>Link Schemas</vt:lpstr>
      <vt:lpstr>Link Schemas</vt:lpstr>
      <vt:lpstr>Link Schemas</vt:lpstr>
      <vt:lpstr>Link Schemas</vt:lpstr>
      <vt:lpstr>Tasks</vt:lpstr>
      <vt:lpstr>Merge Schemas</vt:lpstr>
      <vt:lpstr>Merge Schemas</vt:lpstr>
      <vt:lpstr>Publish merged Schema</vt:lpstr>
      <vt:lpstr>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543</cp:revision>
  <cp:lastPrinted>2018-05-30T19:37:50Z</cp:lastPrinted>
  <dcterms:created xsi:type="dcterms:W3CDTF">2016-03-28T15:59:53Z</dcterms:created>
  <dcterms:modified xsi:type="dcterms:W3CDTF">2018-06-03T20:54:55Z</dcterms:modified>
</cp:coreProperties>
</file>

<file path=docProps/thumbnail.jpeg>
</file>